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57" r:id="rId4"/>
    <p:sldId id="264" r:id="rId5"/>
    <p:sldId id="263" r:id="rId6"/>
    <p:sldId id="265" r:id="rId7"/>
    <p:sldId id="279" r:id="rId8"/>
    <p:sldId id="280" r:id="rId9"/>
    <p:sldId id="27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00" autoAdjust="0"/>
  </p:normalViewPr>
  <p:slideViewPr>
    <p:cSldViewPr>
      <p:cViewPr>
        <p:scale>
          <a:sx n="100" d="100"/>
          <a:sy n="100" d="100"/>
        </p:scale>
        <p:origin x="-194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18E92-BAE5-4B5C-BF34-EBDAD9EB783C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984B1-7DEF-43BF-B257-84C6CC327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AD22-0801-48DB-B2F7-3EC39FDE2921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8465B-40D9-4352-B6A2-942E22C81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465B-40D9-4352-B6A2-942E22C81E4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12/8/2009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44034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0"/>
            <a:ext cx="6934200" cy="110947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2000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371600" cy="365760"/>
          </a:xfrm>
        </p:spPr>
        <p:txBody>
          <a:bodyPr/>
          <a:lstStyle>
            <a:lvl1pPr>
              <a:defRPr sz="1400"/>
            </a:lvl1pPr>
            <a:extLst/>
          </a:lstStyle>
          <a:p>
            <a:r>
              <a:rPr lang="en-US" dirty="0" smtClean="0"/>
              <a:t>4/17/2010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3400" cy="365125"/>
          </a:xfrm>
        </p:spPr>
        <p:txBody>
          <a:bodyPr/>
          <a:lstStyle>
            <a:lvl1pPr>
              <a:defRPr sz="1400"/>
            </a:lvl1pPr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43010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172200"/>
            <a:ext cx="4953000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0" y="6400800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8458200" cy="11439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Photoresistor</a:t>
            </a:r>
            <a:r>
              <a:rPr lang="en-US" sz="3200" dirty="0" smtClean="0"/>
              <a:t> Sun Sensor Experiment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By: Noah K. </a:t>
            </a:r>
            <a:r>
              <a:rPr lang="en-US" sz="2000" dirty="0" err="1" smtClean="0"/>
              <a:t>Stokely</a:t>
            </a:r>
            <a:endParaRPr lang="en-US" sz="2000" dirty="0" smtClean="0"/>
          </a:p>
          <a:p>
            <a:r>
              <a:rPr lang="en-US" sz="2000" dirty="0" smtClean="0"/>
              <a:t>NASA Space Grant – ASCEND!</a:t>
            </a:r>
          </a:p>
          <a:p>
            <a:r>
              <a:rPr lang="en-US" sz="2000" dirty="0" smtClean="0"/>
              <a:t>Mentors: Dr. Ronald </a:t>
            </a:r>
            <a:r>
              <a:rPr lang="en-US" sz="2000" dirty="0" err="1" smtClean="0"/>
              <a:t>Madler</a:t>
            </a:r>
            <a:r>
              <a:rPr lang="en-US" sz="2000" dirty="0" smtClean="0"/>
              <a:t>, Jack Crabtree</a:t>
            </a:r>
          </a:p>
          <a:p>
            <a:r>
              <a:rPr lang="en-US" sz="2000" dirty="0" smtClean="0"/>
              <a:t>April 17,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5724_1316585688152_1636026949_761114_7836023_n.jpg"/>
          <p:cNvPicPr>
            <a:picLocks noChangeAspect="1"/>
          </p:cNvPicPr>
          <p:nvPr/>
        </p:nvPicPr>
        <p:blipFill>
          <a:blip r:embed="rId2" cstate="print">
            <a:lum bright="47000"/>
          </a:blip>
          <a:stretch>
            <a:fillRect/>
          </a:stretch>
        </p:blipFill>
        <p:spPr>
          <a:xfrm>
            <a:off x="914400" y="228600"/>
            <a:ext cx="7391400" cy="554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8DA2-04D5-4E3A-A5A6-083105EB0E4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371600" cy="365760"/>
          </a:xfrm>
        </p:spPr>
        <p:txBody>
          <a:bodyPr/>
          <a:lstStyle/>
          <a:p>
            <a:r>
              <a:rPr lang="en-US" dirty="0" smtClean="0"/>
              <a:t>4/17/2010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Project Goals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Hardware Description/Operation</a:t>
            </a:r>
          </a:p>
          <a:p>
            <a:pPr>
              <a:buClrTx/>
              <a:buNone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Flight Results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Future Work</a:t>
            </a:r>
          </a:p>
          <a:p>
            <a:pPr>
              <a:buClrTx/>
              <a:buNone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Questions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4/17/2010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8DA2-04D5-4E3A-A5A6-083105EB0E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dirty="0" smtClean="0"/>
              <a:t>Determine the orientation of the payload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dirty="0" smtClean="0"/>
              <a:t>Develop more of an understanding of the dynamics of a balloon flight 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dirty="0" smtClean="0"/>
              <a:t>Prove the usability of </a:t>
            </a:r>
            <a:r>
              <a:rPr lang="en-US" dirty="0" err="1" smtClean="0"/>
              <a:t>photoresistors</a:t>
            </a:r>
            <a:r>
              <a:rPr lang="en-US" dirty="0" smtClean="0"/>
              <a:t> as sensors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8DA2-04D5-4E3A-A5A6-083105EB0E4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7" name="Date Placeholder 5"/>
          <p:cNvSpPr txBox="1">
            <a:spLocks/>
          </p:cNvSpPr>
          <p:nvPr/>
        </p:nvSpPr>
        <p:spPr>
          <a:xfrm>
            <a:off x="838200" y="6492240"/>
            <a:ext cx="1371600" cy="36576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4/17/2010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smtClean="0"/>
              <a:t>Six </a:t>
            </a:r>
            <a:r>
              <a:rPr lang="en-US" sz="2400" dirty="0" err="1" smtClean="0"/>
              <a:t>photoresistors</a:t>
            </a:r>
            <a:r>
              <a:rPr lang="en-US" sz="2400" dirty="0" smtClean="0"/>
              <a:t> mounted flush with the surfaces of two wedges and one cube. Oriented on the surface such that azimuth and elevation angles can be found.</a:t>
            </a:r>
          </a:p>
          <a:p>
            <a:pPr>
              <a:buClr>
                <a:schemeClr val="tx2"/>
              </a:buClr>
              <a:buNone/>
            </a:pP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8DA2-04D5-4E3A-A5A6-083105EB0E4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Hardware Description</a:t>
            </a:r>
            <a:endParaRPr lang="en-US" dirty="0"/>
          </a:p>
        </p:txBody>
      </p:sp>
      <p:pic>
        <p:nvPicPr>
          <p:cNvPr id="6" name="Picture 5" descr="25724_1316585048136_1636026949_761099_603627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799" y="2819400"/>
            <a:ext cx="5456419" cy="3200400"/>
          </a:xfrm>
          <a:prstGeom prst="rect">
            <a:avLst/>
          </a:prstGeom>
        </p:spPr>
      </p:pic>
      <p:sp>
        <p:nvSpPr>
          <p:cNvPr id="7" name="Date Placeholder 5"/>
          <p:cNvSpPr txBox="1">
            <a:spLocks/>
          </p:cNvSpPr>
          <p:nvPr/>
        </p:nvSpPr>
        <p:spPr>
          <a:xfrm>
            <a:off x="838200" y="6492240"/>
            <a:ext cx="1371600" cy="36576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4/17/2010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8DA2-04D5-4E3A-A5A6-083105EB0E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Operation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1752600"/>
            <a:ext cx="83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19812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1336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384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2860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5908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7432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32766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4290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7338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35814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38862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0386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82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8006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1054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9530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52578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4102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59436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0960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4008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62484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65532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705600" y="1752600"/>
            <a:ext cx="152400" cy="152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95600" y="1752600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91000" y="1752600"/>
            <a:ext cx="457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62600" y="1752600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276600" y="1600200"/>
            <a:ext cx="914400" cy="457200"/>
          </a:xfrm>
          <a:prstGeom prst="ellipse">
            <a:avLst/>
          </a:prstGeom>
          <a:noFill/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48200" y="1600200"/>
            <a:ext cx="914400" cy="457200"/>
          </a:xfrm>
          <a:prstGeom prst="ellipse">
            <a:avLst/>
          </a:prstGeom>
          <a:noFill/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90600" y="1676400"/>
            <a:ext cx="152400" cy="152400"/>
          </a:xfrm>
          <a:prstGeom prst="ellipse">
            <a:avLst/>
          </a:prstGeom>
          <a:noFill/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858000" y="1752600"/>
            <a:ext cx="7620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848100" y="2324100"/>
            <a:ext cx="1143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743700" y="2324100"/>
            <a:ext cx="1143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19600" y="2895600"/>
            <a:ext cx="289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601494" y="3237706"/>
            <a:ext cx="685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467600" y="1447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62000" y="1447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+5V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6019800" y="34290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ADC In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6096000" y="1447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133600" y="1447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</a:t>
            </a:r>
            <a:endParaRPr lang="en-US" sz="1200" dirty="0"/>
          </a:p>
        </p:txBody>
      </p:sp>
      <p:sp>
        <p:nvSpPr>
          <p:cNvPr id="63" name="Content Placeholder 1"/>
          <p:cNvSpPr>
            <a:spLocks noGrp="1"/>
          </p:cNvSpPr>
          <p:nvPr>
            <p:ph idx="1"/>
          </p:nvPr>
        </p:nvSpPr>
        <p:spPr>
          <a:xfrm>
            <a:off x="457200" y="2667001"/>
            <a:ext cx="3962400" cy="2895600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dirty="0" smtClean="0"/>
              <a:t>If both </a:t>
            </a:r>
            <a:r>
              <a:rPr lang="en-US" sz="1800" dirty="0" err="1" smtClean="0"/>
              <a:t>photoresistors</a:t>
            </a:r>
            <a:r>
              <a:rPr lang="en-US" sz="1800" dirty="0" smtClean="0"/>
              <a:t> see equal light intensity, the voltage reading will be 2.5V.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dirty="0" smtClean="0"/>
              <a:t>Depending on the orientation of the wedge, the voltage reading will fluctuate linearly about 2.5V.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dirty="0" smtClean="0"/>
              <a:t>Voltage reading will allow for the angle determination with respect to the sun.</a:t>
            </a:r>
          </a:p>
          <a:p>
            <a:pPr>
              <a:buClr>
                <a:schemeClr val="tx2"/>
              </a:buClr>
              <a:buNone/>
            </a:pPr>
            <a:endParaRPr lang="en-US" sz="2400" dirty="0"/>
          </a:p>
        </p:txBody>
      </p:sp>
      <p:sp>
        <p:nvSpPr>
          <p:cNvPr id="64" name="Isosceles Triangle 63"/>
          <p:cNvSpPr/>
          <p:nvPr/>
        </p:nvSpPr>
        <p:spPr>
          <a:xfrm>
            <a:off x="4953000" y="4038600"/>
            <a:ext cx="2971800" cy="1447800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5715000" y="4572000"/>
            <a:ext cx="1524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7010400" y="4572000"/>
            <a:ext cx="1524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 rot="8719768">
            <a:off x="6139066" y="3853066"/>
            <a:ext cx="609600" cy="609600"/>
          </a:xfrm>
          <a:prstGeom prst="arc">
            <a:avLst>
              <a:gd name="adj1" fmla="val 14545207"/>
              <a:gd name="adj2" fmla="val 405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248400" y="4419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70</a:t>
            </a:r>
            <a:r>
              <a:rPr lang="en-US" sz="1200" baseline="30000" dirty="0" smtClean="0"/>
              <a:t>o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7467600" y="4495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Photoresistor</a:t>
            </a:r>
            <a:endParaRPr lang="en-US" sz="1200" dirty="0"/>
          </a:p>
        </p:txBody>
      </p:sp>
      <p:cxnSp>
        <p:nvCxnSpPr>
          <p:cNvPr id="70" name="Straight Arrow Connector 69"/>
          <p:cNvCxnSpPr/>
          <p:nvPr/>
        </p:nvCxnSpPr>
        <p:spPr>
          <a:xfrm rot="10800000">
            <a:off x="7239000" y="46482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371600" cy="365760"/>
          </a:xfrm>
        </p:spPr>
        <p:txBody>
          <a:bodyPr/>
          <a:lstStyle/>
          <a:p>
            <a:r>
              <a:rPr lang="en-US" dirty="0" smtClean="0"/>
              <a:t>4/17/2010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8DA2-04D5-4E3A-A5A6-083105EB0E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Flight Results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8468" t="16129" r="8770" b="8065"/>
          <a:stretch>
            <a:fillRect/>
          </a:stretch>
        </p:blipFill>
        <p:spPr bwMode="auto">
          <a:xfrm>
            <a:off x="1295400" y="1143000"/>
            <a:ext cx="6705600" cy="484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371600" cy="365760"/>
          </a:xfrm>
        </p:spPr>
        <p:txBody>
          <a:bodyPr/>
          <a:lstStyle/>
          <a:p>
            <a:r>
              <a:rPr lang="en-US" dirty="0" smtClean="0"/>
              <a:t>4/17/2010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8DA2-04D5-4E3A-A5A6-083105EB0E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Flight 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8007" t="14834" r="8338" b="6274"/>
          <a:stretch>
            <a:fillRect/>
          </a:stretch>
        </p:blipFill>
        <p:spPr bwMode="auto">
          <a:xfrm>
            <a:off x="1219200" y="11430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371600" cy="365760"/>
          </a:xfrm>
        </p:spPr>
        <p:txBody>
          <a:bodyPr/>
          <a:lstStyle/>
          <a:p>
            <a:r>
              <a:rPr lang="en-US" dirty="0" smtClean="0"/>
              <a:t>4/17/2010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8DA2-04D5-4E3A-A5A6-083105EB0E4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Flight 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8217" t="15333" r="8599" b="6423"/>
          <a:stretch>
            <a:fillRect/>
          </a:stretch>
        </p:blipFill>
        <p:spPr bwMode="auto">
          <a:xfrm>
            <a:off x="1447800" y="1143000"/>
            <a:ext cx="6629400" cy="488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371600" cy="365760"/>
          </a:xfrm>
        </p:spPr>
        <p:txBody>
          <a:bodyPr/>
          <a:lstStyle/>
          <a:p>
            <a:r>
              <a:rPr lang="en-US" dirty="0" smtClean="0"/>
              <a:t>4/17/2010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Further analyze the data and continue to develop a MATLAB algorithm to read in the data and determine an payload orientation for each point.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Use an Fast Fourier Transform on the flight data to see the dominating oscillation frequency of the azimuth angle.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Implement an accelerometer to develop an understanding of the g-forces during flight.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8DA2-04D5-4E3A-A5A6-083105EB0E4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371600" cy="365760"/>
          </a:xfrm>
        </p:spPr>
        <p:txBody>
          <a:bodyPr/>
          <a:lstStyle/>
          <a:p>
            <a:r>
              <a:rPr lang="en-US" dirty="0" smtClean="0"/>
              <a:t>4/17/2010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241</Words>
  <Application>Microsoft Office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Photoresistor Sun Sensor Experiment</vt:lpstr>
      <vt:lpstr>Overview</vt:lpstr>
      <vt:lpstr>Project Goals</vt:lpstr>
      <vt:lpstr>Hardware Description</vt:lpstr>
      <vt:lpstr>Operation</vt:lpstr>
      <vt:lpstr>Flight Results</vt:lpstr>
      <vt:lpstr>Flight Results</vt:lpstr>
      <vt:lpstr>Flight Results</vt:lpstr>
      <vt:lpstr>Future Work</vt:lpstr>
      <vt:lpstr>QUESTIONS??</vt:lpstr>
    </vt:vector>
  </TitlesOfParts>
  <Company>Embry Riddle Aeronautical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T-34 Pacer Air Data Calibrations</dc:title>
  <dc:creator>Noah</dc:creator>
  <cp:lastModifiedBy>Noah</cp:lastModifiedBy>
  <cp:revision>118</cp:revision>
  <dcterms:created xsi:type="dcterms:W3CDTF">2009-12-03T01:48:14Z</dcterms:created>
  <dcterms:modified xsi:type="dcterms:W3CDTF">2010-04-11T21:34:13Z</dcterms:modified>
</cp:coreProperties>
</file>